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70" r:id="rId4"/>
    <p:sldId id="263" r:id="rId5"/>
    <p:sldId id="269" r:id="rId6"/>
    <p:sldId id="258" r:id="rId7"/>
    <p:sldId id="260" r:id="rId8"/>
    <p:sldId id="261" r:id="rId9"/>
    <p:sldId id="271" r:id="rId10"/>
    <p:sldId id="27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FF587-E32A-4B13-A565-E27413EBB35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7C269-31A9-47AE-BC82-E40F9C163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399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Права человека играют ключевую роль в формировании подхода к борьбе с пандемией, как в контексте реагирования на сложившуюся чрезвычайную ситуацию в области общественного здравоохранения, так и в плане оказания более широкого воздействия на жизнь и экономическое положение людей. </a:t>
            </a:r>
          </a:p>
          <a:p>
            <a:r>
              <a:rPr lang="ru-RU" dirty="0"/>
              <a:t> Права человека означают, что в центре внимания оказываются люди. </a:t>
            </a:r>
          </a:p>
          <a:p>
            <a:r>
              <a:rPr lang="ru-RU" dirty="0"/>
              <a:t> Меры реагирования, которые разрабатываются под влиянием и при уважении прав человека, позволяют добиваться более эффективных результатов в борьбе с пандемией, поскольку обеспечивают для всех людей медицинское обслуживание и сохранение человеческого достоинства.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B7C269-31A9-47AE-BC82-E40F9C163AC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742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B7C269-31A9-47AE-BC82-E40F9C163AC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41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AF625-EB2E-C7D7-C939-F9E7176FB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A67AFC-D2B0-635E-9B49-65D6D0DD4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BA7BA0-F6C0-7947-F0B0-489AF0A5D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FFD135-3B9B-0D1B-FBDE-8F7255FD9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C9C5C5-14E8-DC64-D55F-0505A1106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35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0F66F-EE51-8358-2CD8-FBCAEF318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CE0B8D-1EF4-E12E-B904-8EBF983B0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B9DB6F-F152-B7C0-253B-4A2079F2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CED235-D29C-B2B7-A401-6C78F14EC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4F72C3-A971-CCFD-B75C-3C5E0BCC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40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86C086D-3CA7-5EBD-E171-D409EF1AF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70906C-226B-1803-E482-CE8C228E8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2B3307-2760-0E57-A482-10D0C320A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B70FA5-CFAB-FD83-F6C3-8FED458D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746702-AA30-C05B-B710-AA4F421F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98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F72ED5-50BD-419F-D28A-7184B538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D43EBC-FA23-7ED5-48A6-50F491A1C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CE7929-D893-9DCA-35E1-83FD447CD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F1257C-3CB8-A56B-D819-D683AB9DB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A14DDE-7CD4-0282-605F-CBA9E0FA8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63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0A10DB-7724-8ADF-F7E0-8FE42DD3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C50E83-AA1F-2848-13C6-3E85E0A8B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17BE8-286D-7FCC-292A-0FB83317A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984098-CCC7-1C8F-A57D-013FD662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5834DC-CB81-ABCE-9434-B7D2AB88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36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D6AC9-53E7-F4B6-A54C-DCA293D5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848219-C713-FBC1-2FA9-5B9CE658E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A607D1-6D05-9DED-67AA-916542A7B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905E54-B4BA-CA72-E663-BFF7C8DD5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650543-7C34-C876-825A-401E2054F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E25211-3859-7E38-F74A-2CC13350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70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58DD3-BED4-0B66-C863-757E3916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54F836-3D68-EC67-6C65-74026391C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790A32-2506-FC38-286A-78186A8FB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BDF1D5-E3A8-3454-C543-1E6C2CA8D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EF9543C-1843-0113-823A-44052DD77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FB2B8A8-5E42-F59A-5BC9-1C785D8F7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4D823D-9E3A-D5BE-E6D6-FE098BAC9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09D9A43-0B3C-2C0E-075E-D8B9ECF0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99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9556B-DE82-11E3-8265-5349253A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AFD6AC-6C0E-D308-B996-701834F8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4046E79-2D78-FEBA-FE58-94E9B254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10E2DDF-5AEC-D7B2-5B5E-4B97078C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74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230D01-78A0-A375-E8E1-23278A05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C57DFB-8EA8-5F48-7289-DCDEFB1A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03713C2-ACDB-80E6-1CA8-7C419CE8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16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73AC8-8AF9-B426-1782-816BD130B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E1D015-F1A7-62EE-FE94-5445C65AE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FEDEA7-8864-B508-B158-BEC6D56F8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D710A0-1E9B-E06A-E79B-90BD600AA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C011F0-2B8E-CADA-4C1A-CA3DD0899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427F88-D528-4704-DCAC-8F5056F5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13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0B702-9264-863D-0FCC-90B2A3F0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81590E-D2D2-2FC3-D4DA-82E7C54E1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AB6E39-31DD-EF64-8327-8C5C4755C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5280FB-F1E1-EB27-FC5E-11566BF2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976B9E-5F06-0016-3CFC-FB8AA6D58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2850C6-44EB-11DA-310B-79E39469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83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CA3A2-885F-C9E2-6C9E-CB1815F30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AE7C16-62C6-EA7D-4E4D-2AD32FE55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DACCDA-D934-4B96-8A94-8DC32AF77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1274-94A6-4984-B68F-25ACC6826EA4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765B10-EBE5-E69D-A590-1E80BD7F7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58C528-8CC7-58EA-252E-437B359E8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6F30-3C70-4883-88A6-485203E4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4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eb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C367E-A6BB-EF6B-8EEB-308EA92A3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1702"/>
            <a:ext cx="10515600" cy="808986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6055D4-788E-4491-B65B-010D6C452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ru-RU" sz="40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FB77A8-B428-EA1F-DE38-662CA5F51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5581D0-E6E2-1C8E-3AC8-39D02259FD70}"/>
              </a:ext>
            </a:extLst>
          </p:cNvPr>
          <p:cNvSpPr txBox="1"/>
          <p:nvPr/>
        </p:nvSpPr>
        <p:spPr>
          <a:xfrm>
            <a:off x="6240544" y="1357460"/>
            <a:ext cx="534499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chemeClr val="bg1">
                    <a:lumMod val="95000"/>
                  </a:schemeClr>
                </a:solidFill>
              </a:rPr>
              <a:t>Права человека в контексте эпидемии 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COVID-19</a:t>
            </a:r>
            <a:endParaRPr lang="ru-RU" sz="48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2400" dirty="0">
                <a:solidFill>
                  <a:srgbClr val="FFFF00"/>
                </a:solidFill>
              </a:rPr>
              <a:t>Ибрагимова Оксана</a:t>
            </a:r>
          </a:p>
          <a:p>
            <a:r>
              <a:rPr lang="ru-RU" sz="2400" dirty="0">
                <a:solidFill>
                  <a:srgbClr val="FFFF00"/>
                </a:solidFill>
              </a:rPr>
              <a:t>ОЮЛ «КазСоюзЛЖВ»</a:t>
            </a:r>
          </a:p>
          <a:p>
            <a:r>
              <a:rPr lang="ru-RU" sz="2400" dirty="0">
                <a:solidFill>
                  <a:srgbClr val="FFFF00"/>
                </a:solidFill>
              </a:rPr>
              <a:t>06.12.2022</a:t>
            </a:r>
          </a:p>
          <a:p>
            <a:r>
              <a:rPr lang="ru-RU" sz="2400" dirty="0">
                <a:solidFill>
                  <a:srgbClr val="FFFF00"/>
                </a:solidFill>
              </a:rPr>
              <a:t>Астана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878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CD7FECB-B609-86DB-2D69-5098D4D2E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240" y="0"/>
            <a:ext cx="12334240" cy="7054814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9066B-AD4A-8CCC-05F9-8F63EFB66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kk-KZ" dirty="0"/>
            </a:br>
            <a:br>
              <a:rPr lang="kk-KZ" dirty="0"/>
            </a:br>
            <a:br>
              <a:rPr lang="kk-KZ" dirty="0"/>
            </a:br>
            <a:br>
              <a:rPr lang="kk-KZ" dirty="0"/>
            </a:br>
            <a:br>
              <a:rPr lang="kk-KZ" dirty="0"/>
            </a:br>
            <a:br>
              <a:rPr lang="kk-KZ" dirty="0"/>
            </a:br>
            <a:br>
              <a:rPr lang="kk-KZ" dirty="0"/>
            </a:br>
            <a:br>
              <a:rPr lang="kk-KZ" dirty="0"/>
            </a:br>
            <a:br>
              <a:rPr lang="kk-KZ" dirty="0"/>
            </a:br>
            <a:r>
              <a:rPr lang="kk-KZ" b="1" dirty="0">
                <a:solidFill>
                  <a:srgbClr val="FF0000"/>
                </a:solidFill>
              </a:rPr>
              <a:t>Спасибо за внимание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2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DBF0C8-9408-DE36-0F0F-A2599FC7B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Права человека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B62515-510C-8BCA-0E83-B36B3C99B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99382"/>
            <a:ext cx="5181600" cy="457758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Права человека играют ключевую роль в формировании подхода к борьбе с пандемией</a:t>
            </a:r>
            <a:endParaRPr lang="en-US" dirty="0"/>
          </a:p>
          <a:p>
            <a:r>
              <a:rPr lang="ru-RU" b="1" dirty="0"/>
              <a:t>Права человека означают, что в центре внимания оказываются люди</a:t>
            </a:r>
          </a:p>
          <a:p>
            <a:r>
              <a:rPr lang="ru-RU" dirty="0"/>
              <a:t>Меры реагирования, которые разрабатываются под влиянием и при уважении прав человека, позволяют добиваться более эффективных результатов в борьбе с пандемией, поскольку обеспечивают для всех людей медицинское обслуживание и сохранение человеческого достоинства.</a:t>
            </a:r>
          </a:p>
          <a:p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FCBB4C5-7E84-CCEA-8FB5-558228F097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98" y="1599382"/>
            <a:ext cx="4487002" cy="4351338"/>
          </a:xfrm>
        </p:spPr>
      </p:pic>
    </p:spTree>
    <p:extLst>
      <p:ext uri="{BB962C8B-B14F-4D97-AF65-F5344CB8AC3E}">
        <p14:creationId xmlns:p14="http://schemas.microsoft.com/office/powerpoint/2010/main" val="186823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5265B6-9717-C452-302F-E3A662EE6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3CABEB-98D7-BBB9-8EFC-339AE89FD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F50426-A6EC-3EF9-9C25-BD05C4B12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344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773AA4-6BA6-4B2C-44E4-28F12173C96B}"/>
              </a:ext>
            </a:extLst>
          </p:cNvPr>
          <p:cNvSpPr txBox="1"/>
          <p:nvPr/>
        </p:nvSpPr>
        <p:spPr>
          <a:xfrm>
            <a:off x="3982721" y="3108191"/>
            <a:ext cx="5158922" cy="2616101"/>
          </a:xfrm>
          <a:prstGeom prst="rect">
            <a:avLst/>
          </a:prstGeom>
          <a:noFill/>
        </p:spPr>
        <p:txBody>
          <a:bodyPr wrap="square" lIns="432000" rIns="10800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ru-RU" sz="3200" b="1" dirty="0"/>
              <a:t>Почему права человека </a:t>
            </a:r>
            <a:endParaRPr lang="en-US" sz="3200" b="1" dirty="0"/>
          </a:p>
          <a:p>
            <a:r>
              <a:rPr lang="ru-RU" sz="3200" b="1" dirty="0"/>
              <a:t>так важны при принятии </a:t>
            </a:r>
            <a:endParaRPr lang="en-US" sz="3200" b="1" dirty="0"/>
          </a:p>
          <a:p>
            <a:r>
              <a:rPr lang="ru-RU" sz="3200" b="1" dirty="0"/>
              <a:t>мер</a:t>
            </a:r>
            <a:r>
              <a:rPr lang="en-US" sz="3200" b="1" dirty="0"/>
              <a:t> </a:t>
            </a:r>
            <a:r>
              <a:rPr lang="ru-RU" sz="3200" b="1" dirty="0"/>
              <a:t>реагирования </a:t>
            </a:r>
            <a:endParaRPr lang="en-US" sz="3200" b="1" dirty="0"/>
          </a:p>
          <a:p>
            <a:r>
              <a:rPr lang="ru-RU" sz="3200" b="1" dirty="0"/>
              <a:t>на пандемию COVID-19?</a:t>
            </a:r>
          </a:p>
        </p:txBody>
      </p:sp>
    </p:spTree>
    <p:extLst>
      <p:ext uri="{BB962C8B-B14F-4D97-AF65-F5344CB8AC3E}">
        <p14:creationId xmlns:p14="http://schemas.microsoft.com/office/powerpoint/2010/main" val="275469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D95461-575F-2983-8189-D345C20AB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Международное право 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68669919-40F7-9F70-E34F-51C8134AB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74" y="1728950"/>
            <a:ext cx="5501327" cy="4351337"/>
          </a:xfrm>
          <a:effectLst>
            <a:softEdge rad="12700"/>
          </a:effectLst>
        </p:spPr>
      </p:pic>
      <p:sp>
        <p:nvSpPr>
          <p:cNvPr id="10" name="Объект 9">
            <a:extLst>
              <a:ext uri="{FF2B5EF4-FFF2-40B4-BE49-F238E27FC236}">
                <a16:creationId xmlns:a16="http://schemas.microsoft.com/office/drawing/2014/main" id="{5EA94529-8018-2BE1-E637-D9899795B2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международных договорах о правах человека нет статей о праве на здоровье для отдельных граждан или конкретно о вакцинации. </a:t>
            </a:r>
          </a:p>
          <a:p>
            <a:r>
              <a:rPr lang="ru-RU" dirty="0"/>
              <a:t>Однако в них есть положения о здоровье населения, и международное право прямо указывает, что некоторые права человека могут быть ограничены, если это необходимо для охраны здоровья населения. (Конституция РК – статья 39)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29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24937-8E4F-902E-5C2D-300D40620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2400"/>
            <a:ext cx="12192000" cy="207263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ПРАВА ЧЕЛОВЕКА и </a:t>
            </a:r>
            <a:r>
              <a:rPr lang="en-US" b="1" dirty="0">
                <a:solidFill>
                  <a:srgbClr val="7030A0"/>
                </a:solidFill>
              </a:rPr>
              <a:t>COVID-19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636C6C-BFE4-EB53-7AEB-78D7FAC00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681163"/>
            <a:ext cx="5997575" cy="82391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9F01B7-0991-1DB8-0ADC-5F2D6EC43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2505075"/>
            <a:ext cx="5997575" cy="435292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/>
              <a:t>Право на жизнь и обязанность защищать жизнь</a:t>
            </a:r>
          </a:p>
          <a:p>
            <a:endParaRPr lang="ru-RU" b="1" dirty="0"/>
          </a:p>
          <a:p>
            <a:r>
              <a:rPr lang="ru-RU" b="1" dirty="0"/>
              <a:t>Право на здоровье и доступ к здравоохранению</a:t>
            </a:r>
          </a:p>
          <a:p>
            <a:endParaRPr lang="ru-RU" b="1" dirty="0"/>
          </a:p>
          <a:p>
            <a:r>
              <a:rPr lang="ru-RU" b="1" dirty="0"/>
              <a:t>Свобода передвижения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58ECE0-9045-9350-13BD-4C5B601ED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C260FAAA-0B34-1E03-3980-A020D095FA0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53" y="1681163"/>
            <a:ext cx="6257747" cy="5176836"/>
          </a:xfrm>
          <a:scene3d>
            <a:camera prst="orthographicFront"/>
            <a:lightRig rig="threePt" dir="t"/>
          </a:scene3d>
          <a:sp3d>
            <a:bevelB w="139700" prst="cross"/>
          </a:sp3d>
        </p:spPr>
      </p:pic>
    </p:spTree>
    <p:extLst>
      <p:ext uri="{BB962C8B-B14F-4D97-AF65-F5344CB8AC3E}">
        <p14:creationId xmlns:p14="http://schemas.microsoft.com/office/powerpoint/2010/main" val="104784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37DD2-8647-4A53-ADAA-B2C06B69F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841" y="365125"/>
            <a:ext cx="10515600" cy="1325563"/>
          </a:xfrm>
        </p:spPr>
        <p:txBody>
          <a:bodyPr/>
          <a:lstStyle/>
          <a:p>
            <a:r>
              <a:rPr lang="ru-RU" b="1" dirty="0"/>
              <a:t>Вакцинация от COVID-19 и права человека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2B9B8C-CF7A-37B6-C0EA-727C7D4CE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6569"/>
            <a:ext cx="12191999" cy="532143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F502FA3D-130A-90D3-5DD6-4A592ED9C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569"/>
            <a:ext cx="10515600" cy="4640394"/>
          </a:xfr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 фоне массовой вакцинации населения от COVID-19 и мер предосторожности в виде локдаунов  возникают различные споры о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базовых правах человека.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Часто люди употребляют термин «принудительная вакцинация». Есть ли разница между принудительной вакцинацией и обязательной вакцинацией. Как можно охарактеризовать меры, которые предпринимает государство?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Являются ли меры, предпринимаемые государством нарушением Конституции или базовых прав человека?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Являются ли требования национального права законными в рамках международного права?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Какова практика по принуждению к вакцинации в международном сообществе? Есть ли кейсы или прецеденты по этой теме? Либо споры и примеры решения этих споров в международном сообществе?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Казахстане большинство предлагаемых вакцин пока не признаны Всемирной организацией здравоохранения (ВОЗ), делает ли это предпринимаемые меры безосновательными?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40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22FDBE-7523-513A-2E98-DDB6DCA5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Права граждан РК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E4BFC0-C054-2F4D-0F91-96C08F33F1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690688"/>
            <a:ext cx="6172200" cy="4257625"/>
          </a:xfrm>
          <a:prstGeom prst="rect">
            <a:avLst/>
          </a:prstGeo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5A069DEC-B9ED-174E-8A31-51AFF2700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Наше государство имеет право требовать от нас вакцинироваться по эпидемиологическим основаниям от инфекционных заболеваний в целях охраны здоровья населения.</a:t>
            </a:r>
          </a:p>
          <a:p>
            <a:pPr marL="0" indent="0">
              <a:buNone/>
            </a:pPr>
            <a:r>
              <a:rPr lang="ru-RU" b="1" dirty="0"/>
              <a:t>Мы также имеем право отказаться от вакцинации, но тогда мы обязаны предпринимать все меры, чтобы не заразить других людей и таким образом не нарушать права других сограждан на здоровье и на жизнь.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28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45794C-3B91-FFFD-1C56-EA8E00159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90D730-F718-E30B-3114-87AE7CC293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Ограничительные меры должны быть соразмерны целям охраны здоровья населения.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Государство может принять поправки в Трудовой кодекс и мотивировать работодателей предоставить </a:t>
            </a:r>
            <a:r>
              <a:rPr lang="ru-RU" b="1" dirty="0"/>
              <a:t>не</a:t>
            </a:r>
            <a:r>
              <a:rPr lang="ru-RU" dirty="0"/>
              <a:t> вакцинированным работникам с медицинским отводом возможность работать удаленно.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E7B4B95F-6B16-9AAB-F8F1-F40DE09C75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69303"/>
            <a:ext cx="6008802" cy="5507659"/>
          </a:xfrm>
        </p:spPr>
      </p:pic>
    </p:spTree>
    <p:extLst>
      <p:ext uri="{BB962C8B-B14F-4D97-AF65-F5344CB8AC3E}">
        <p14:creationId xmlns:p14="http://schemas.microsoft.com/office/powerpoint/2010/main" val="380867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A1C6D-338C-81C8-4250-3ACF15E3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рекомендации,</a:t>
            </a:r>
            <a:br>
              <a:rPr lang="ru-RU" dirty="0"/>
            </a:br>
            <a:r>
              <a:rPr lang="ru-RU" dirty="0"/>
              <a:t>касающихся прав человека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FB5A2D-F20D-AF34-2E2F-56191AF8C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ru-RU" dirty="0"/>
              <a:t>Защита жизни людей </a:t>
            </a:r>
          </a:p>
          <a:p>
            <a:r>
              <a:rPr lang="ru-RU" dirty="0"/>
              <a:t>Чтобы никто не остался без внимания </a:t>
            </a:r>
          </a:p>
          <a:p>
            <a:r>
              <a:rPr lang="ru-RU" dirty="0"/>
              <a:t>Вовлекайте в осуществление мер реагирования всех людей</a:t>
            </a:r>
          </a:p>
          <a:p>
            <a:r>
              <a:rPr lang="ru-RU" dirty="0"/>
              <a:t> Чрезвычайные меры должны быть временными, соразмерными и направленными на защиту людей</a:t>
            </a:r>
          </a:p>
          <a:p>
            <a:r>
              <a:rPr lang="ru-RU" dirty="0"/>
              <a:t> Меры реагирования могут помочь сформировать наше будущее</a:t>
            </a:r>
            <a:endParaRPr lang="en-US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16A502-DBDB-2038-A1A5-92898027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879" y="890588"/>
            <a:ext cx="3556575" cy="1964372"/>
          </a:xfrm>
          <a:prstGeom prst="rect">
            <a:avLst/>
          </a:prstGeom>
          <a:effectLst>
            <a:reflection blurRad="800100" stA="45000" endPos="65000" dist="50800" dir="5400000" sy="-100000" algn="bl" rotWithShape="0"/>
          </a:effectLst>
          <a:scene3d>
            <a:camera prst="orthographicFront"/>
            <a:lightRig rig="brightRoom" dir="t"/>
          </a:scene3d>
        </p:spPr>
      </p:pic>
    </p:spTree>
    <p:extLst>
      <p:ext uri="{BB962C8B-B14F-4D97-AF65-F5344CB8AC3E}">
        <p14:creationId xmlns:p14="http://schemas.microsoft.com/office/powerpoint/2010/main" val="2646014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534</Words>
  <Application>Microsoft Office PowerPoint</Application>
  <PresentationFormat>Широкоэкранный</PresentationFormat>
  <Paragraphs>53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Тема Office</vt:lpstr>
      <vt:lpstr> </vt:lpstr>
      <vt:lpstr>Права человека</vt:lpstr>
      <vt:lpstr>Презентация PowerPoint</vt:lpstr>
      <vt:lpstr>Международное право </vt:lpstr>
      <vt:lpstr>ПРАВА ЧЕЛОВЕКА и COVID-19</vt:lpstr>
      <vt:lpstr>Вакцинация от COVID-19 и права человека</vt:lpstr>
      <vt:lpstr>Права граждан РК </vt:lpstr>
      <vt:lpstr>Презентация PowerPoint</vt:lpstr>
      <vt:lpstr>Основные рекомендации, касающихся прав человека</vt:lpstr>
      <vt:lpstr>         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Оксана Ибрагимова</dc:creator>
  <cp:lastModifiedBy>Оксана Ибрагимова</cp:lastModifiedBy>
  <cp:revision>23</cp:revision>
  <dcterms:created xsi:type="dcterms:W3CDTF">2022-12-05T05:28:44Z</dcterms:created>
  <dcterms:modified xsi:type="dcterms:W3CDTF">2022-12-05T19:50:36Z</dcterms:modified>
</cp:coreProperties>
</file>